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56" r:id="rId2"/>
    <p:sldId id="258" r:id="rId3"/>
    <p:sldId id="283" r:id="rId4"/>
    <p:sldId id="285" r:id="rId5"/>
    <p:sldId id="286" r:id="rId6"/>
    <p:sldId id="284" r:id="rId7"/>
    <p:sldId id="287" r:id="rId8"/>
    <p:sldId id="288" r:id="rId9"/>
    <p:sldId id="295" r:id="rId10"/>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n Sawka" initials="JS" lastIdx="1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823" autoAdjust="0"/>
  </p:normalViewPr>
  <p:slideViewPr>
    <p:cSldViewPr snapToGrid="0" snapToObjects="1">
      <p:cViewPr varScale="1">
        <p:scale>
          <a:sx n="96" d="100"/>
          <a:sy n="96" d="100"/>
        </p:scale>
        <p:origin x="203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C2803C0-0D7E-4E4B-915B-AC7C1F00F358}" type="datetimeFigureOut">
              <a:rPr lang="en-AU" smtClean="0"/>
              <a:t>24/08/2017</a:t>
            </a:fld>
            <a:endParaRPr lang="en-AU" dirty="0"/>
          </a:p>
        </p:txBody>
      </p:sp>
      <p:sp>
        <p:nvSpPr>
          <p:cNvPr id="4" name="Footer Placeholder 3"/>
          <p:cNvSpPr>
            <a:spLocks noGrp="1"/>
          </p:cNvSpPr>
          <p:nvPr>
            <p:ph type="ftr" sz="quarter" idx="2"/>
          </p:nvPr>
        </p:nvSpPr>
        <p:spPr>
          <a:xfrm>
            <a:off x="0" y="9428584"/>
            <a:ext cx="2945659" cy="496332"/>
          </a:xfrm>
          <a:prstGeom prst="rect">
            <a:avLst/>
          </a:prstGeom>
        </p:spPr>
        <p:txBody>
          <a:bodyPr vert="horz" lIns="91440" tIns="45720" rIns="91440" bIns="45720" rtlCol="0" anchor="b"/>
          <a:lstStyle>
            <a:lvl1pPr algn="l">
              <a:defRPr sz="1200"/>
            </a:lvl1pPr>
          </a:lstStyle>
          <a:p>
            <a:endParaRPr lang="en-AU" dirty="0"/>
          </a:p>
        </p:txBody>
      </p:sp>
      <p:sp>
        <p:nvSpPr>
          <p:cNvPr id="5" name="Slide Number Placeholder 4"/>
          <p:cNvSpPr>
            <a:spLocks noGrp="1"/>
          </p:cNvSpPr>
          <p:nvPr>
            <p:ph type="sldNum" sz="quarter" idx="3"/>
          </p:nvPr>
        </p:nvSpPr>
        <p:spPr>
          <a:xfrm>
            <a:off x="3850443" y="9428584"/>
            <a:ext cx="2945659" cy="496332"/>
          </a:xfrm>
          <a:prstGeom prst="rect">
            <a:avLst/>
          </a:prstGeom>
        </p:spPr>
        <p:txBody>
          <a:bodyPr vert="horz" lIns="91440" tIns="45720" rIns="91440" bIns="45720" rtlCol="0" anchor="b"/>
          <a:lstStyle>
            <a:lvl1pPr algn="r">
              <a:defRPr sz="1200"/>
            </a:lvl1pPr>
          </a:lstStyle>
          <a:p>
            <a:fld id="{9269A07E-0956-4220-BBC4-564C3A484C2B}" type="slidenum">
              <a:rPr lang="en-AU" smtClean="0"/>
              <a:t>‹#›</a:t>
            </a:fld>
            <a:endParaRPr lang="en-AU" dirty="0"/>
          </a:p>
        </p:txBody>
      </p:sp>
    </p:spTree>
    <p:extLst>
      <p:ext uri="{BB962C8B-B14F-4D97-AF65-F5344CB8AC3E}">
        <p14:creationId xmlns:p14="http://schemas.microsoft.com/office/powerpoint/2010/main" val="23522910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4D4C8CD6-4FFE-446B-ACDE-0E9CB3A648AD}" type="datetimeFigureOut">
              <a:rPr lang="en-AU" smtClean="0"/>
              <a:t>24/08/2017</a:t>
            </a:fld>
            <a:endParaRPr lang="en-AU"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28584"/>
            <a:ext cx="2945659" cy="496332"/>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1440" tIns="45720" rIns="91440" bIns="45720" rtlCol="0" anchor="b"/>
          <a:lstStyle>
            <a:lvl1pPr algn="r">
              <a:defRPr sz="1200"/>
            </a:lvl1pPr>
          </a:lstStyle>
          <a:p>
            <a:fld id="{6308C518-9B5F-4E72-A182-8801B84FF343}" type="slidenum">
              <a:rPr lang="en-AU" smtClean="0"/>
              <a:t>‹#›</a:t>
            </a:fld>
            <a:endParaRPr lang="en-AU" dirty="0"/>
          </a:p>
        </p:txBody>
      </p:sp>
    </p:spTree>
    <p:extLst>
      <p:ext uri="{BB962C8B-B14F-4D97-AF65-F5344CB8AC3E}">
        <p14:creationId xmlns:p14="http://schemas.microsoft.com/office/powerpoint/2010/main" val="568901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08C518-9B5F-4E72-A182-8801B84FF343}" type="slidenum">
              <a:rPr lang="en-AU" smtClean="0"/>
              <a:t>2</a:t>
            </a:fld>
            <a:endParaRPr lang="en-AU" dirty="0"/>
          </a:p>
        </p:txBody>
      </p:sp>
    </p:spTree>
    <p:extLst>
      <p:ext uri="{BB962C8B-B14F-4D97-AF65-F5344CB8AC3E}">
        <p14:creationId xmlns:p14="http://schemas.microsoft.com/office/powerpoint/2010/main" val="1385557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08C518-9B5F-4E72-A182-8801B84FF343}" type="slidenum">
              <a:rPr lang="en-AU" smtClean="0"/>
              <a:t>3</a:t>
            </a:fld>
            <a:endParaRPr lang="en-AU" dirty="0"/>
          </a:p>
        </p:txBody>
      </p:sp>
    </p:spTree>
    <p:extLst>
      <p:ext uri="{BB962C8B-B14F-4D97-AF65-F5344CB8AC3E}">
        <p14:creationId xmlns:p14="http://schemas.microsoft.com/office/powerpoint/2010/main" val="1385557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08C518-9B5F-4E72-A182-8801B84FF343}" type="slidenum">
              <a:rPr lang="en-AU" smtClean="0"/>
              <a:t>4</a:t>
            </a:fld>
            <a:endParaRPr lang="en-AU" dirty="0"/>
          </a:p>
        </p:txBody>
      </p:sp>
    </p:spTree>
    <p:extLst>
      <p:ext uri="{BB962C8B-B14F-4D97-AF65-F5344CB8AC3E}">
        <p14:creationId xmlns:p14="http://schemas.microsoft.com/office/powerpoint/2010/main" val="13855573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08C518-9B5F-4E72-A182-8801B84FF343}" type="slidenum">
              <a:rPr lang="en-AU" smtClean="0"/>
              <a:t>5</a:t>
            </a:fld>
            <a:endParaRPr lang="en-AU" dirty="0"/>
          </a:p>
        </p:txBody>
      </p:sp>
    </p:spTree>
    <p:extLst>
      <p:ext uri="{BB962C8B-B14F-4D97-AF65-F5344CB8AC3E}">
        <p14:creationId xmlns:p14="http://schemas.microsoft.com/office/powerpoint/2010/main" val="1385557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08C518-9B5F-4E72-A182-8801B84FF343}" type="slidenum">
              <a:rPr lang="en-AU" smtClean="0"/>
              <a:t>6</a:t>
            </a:fld>
            <a:endParaRPr lang="en-AU" dirty="0"/>
          </a:p>
        </p:txBody>
      </p:sp>
    </p:spTree>
    <p:extLst>
      <p:ext uri="{BB962C8B-B14F-4D97-AF65-F5344CB8AC3E}">
        <p14:creationId xmlns:p14="http://schemas.microsoft.com/office/powerpoint/2010/main" val="1385557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08C518-9B5F-4E72-A182-8801B84FF343}" type="slidenum">
              <a:rPr lang="en-AU" smtClean="0"/>
              <a:t>7</a:t>
            </a:fld>
            <a:endParaRPr lang="en-AU" dirty="0"/>
          </a:p>
        </p:txBody>
      </p:sp>
    </p:spTree>
    <p:extLst>
      <p:ext uri="{BB962C8B-B14F-4D97-AF65-F5344CB8AC3E}">
        <p14:creationId xmlns:p14="http://schemas.microsoft.com/office/powerpoint/2010/main" val="1385557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08C518-9B5F-4E72-A182-8801B84FF343}" type="slidenum">
              <a:rPr lang="en-AU" smtClean="0"/>
              <a:t>8</a:t>
            </a:fld>
            <a:endParaRPr lang="en-AU" dirty="0"/>
          </a:p>
        </p:txBody>
      </p:sp>
    </p:spTree>
    <p:extLst>
      <p:ext uri="{BB962C8B-B14F-4D97-AF65-F5344CB8AC3E}">
        <p14:creationId xmlns:p14="http://schemas.microsoft.com/office/powerpoint/2010/main" val="13855573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08C518-9B5F-4E72-A182-8801B84FF343}" type="slidenum">
              <a:rPr lang="en-AU" smtClean="0"/>
              <a:t>9</a:t>
            </a:fld>
            <a:endParaRPr lang="en-AU" dirty="0"/>
          </a:p>
        </p:txBody>
      </p:sp>
    </p:spTree>
    <p:extLst>
      <p:ext uri="{BB962C8B-B14F-4D97-AF65-F5344CB8AC3E}">
        <p14:creationId xmlns:p14="http://schemas.microsoft.com/office/powerpoint/2010/main" val="3904497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7347D0A1-123E-4749-8BB8-945D0DDB61E9}" type="datetimeFigureOut">
              <a:rPr lang="en-US" smtClean="0"/>
              <a:pPr/>
              <a:t>8/24/2017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D433DFB-277B-B341-8716-324058BEAFE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7347D0A1-123E-4749-8BB8-945D0DDB61E9}" type="datetimeFigureOut">
              <a:rPr lang="en-US" smtClean="0"/>
              <a:pPr/>
              <a:t>8/24/2017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D433DFB-277B-B341-8716-324058BEAFE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7347D0A1-123E-4749-8BB8-945D0DDB61E9}" type="datetimeFigureOut">
              <a:rPr lang="en-US" smtClean="0"/>
              <a:pPr/>
              <a:t>8/24/2017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D433DFB-277B-B341-8716-324058BEAFE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7347D0A1-123E-4749-8BB8-945D0DDB61E9}" type="datetimeFigureOut">
              <a:rPr lang="en-US" smtClean="0"/>
              <a:pPr/>
              <a:t>8/24/2017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D433DFB-277B-B341-8716-324058BEAFE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7347D0A1-123E-4749-8BB8-945D0DDB61E9}" type="datetimeFigureOut">
              <a:rPr lang="en-US" smtClean="0"/>
              <a:pPr/>
              <a:t>8/24/2017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D433DFB-277B-B341-8716-324058BEAFEF}"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7347D0A1-123E-4749-8BB8-945D0DDB61E9}" type="datetimeFigureOut">
              <a:rPr lang="en-US" smtClean="0"/>
              <a:pPr/>
              <a:t>8/24/2017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D433DFB-277B-B341-8716-324058BEAFE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7347D0A1-123E-4749-8BB8-945D0DDB61E9}" type="datetimeFigureOut">
              <a:rPr lang="en-US" smtClean="0"/>
              <a:pPr/>
              <a:t>8/24/2017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D433DFB-277B-B341-8716-324058BEAFE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7347D0A1-123E-4749-8BB8-945D0DDB61E9}" type="datetimeFigureOut">
              <a:rPr lang="en-US" smtClean="0"/>
              <a:pPr/>
              <a:t>8/24/2017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D433DFB-277B-B341-8716-324058BEAFE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47D0A1-123E-4749-8BB8-945D0DDB61E9}" type="datetimeFigureOut">
              <a:rPr lang="en-US" smtClean="0"/>
              <a:pPr/>
              <a:t>8/24/2017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D433DFB-277B-B341-8716-324058BEAFE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7347D0A1-123E-4749-8BB8-945D0DDB61E9}" type="datetimeFigureOut">
              <a:rPr lang="en-US" smtClean="0"/>
              <a:pPr/>
              <a:t>8/24/2017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D433DFB-277B-B341-8716-324058BEAFE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7347D0A1-123E-4749-8BB8-945D0DDB61E9}" type="datetimeFigureOut">
              <a:rPr lang="en-US" smtClean="0"/>
              <a:pPr/>
              <a:t>8/24/2017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D433DFB-277B-B341-8716-324058BEAFE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47D0A1-123E-4749-8BB8-945D0DDB61E9}" type="datetimeFigureOut">
              <a:rPr lang="en-US" smtClean="0"/>
              <a:pPr/>
              <a:t>8/24/2017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433DFB-277B-B341-8716-324058BEAFE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14867"/>
            <a:ext cx="7772400" cy="1470025"/>
          </a:xfrm>
        </p:spPr>
        <p:txBody>
          <a:bodyPr>
            <a:normAutofit fontScale="90000"/>
          </a:bodyPr>
          <a:lstStyle/>
          <a:p>
            <a:pPr algn="l"/>
            <a:r>
              <a:rPr lang="en-US" sz="6000" dirty="0" smtClean="0">
                <a:latin typeface="Arial Narrow" panose="020B0606020202030204" pitchFamily="34" charset="0"/>
              </a:rPr>
              <a:t>Contractor and Licensee Safety </a:t>
            </a:r>
            <a:r>
              <a:rPr lang="en-US" sz="6000" dirty="0">
                <a:latin typeface="Arial Narrow" panose="020B0606020202030204" pitchFamily="34" charset="0"/>
              </a:rPr>
              <a:t>Induction</a:t>
            </a:r>
            <a:endParaRPr lang="en-US" sz="6000" b="1" dirty="0">
              <a:solidFill>
                <a:schemeClr val="bg1"/>
              </a:solidFill>
              <a:latin typeface="Arial Narrow"/>
              <a:cs typeface="Arial Narrow"/>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dirty="0" smtClean="0">
                <a:latin typeface="Arial Narrow" panose="020B0606020202030204" pitchFamily="34" charset="0"/>
              </a:rPr>
              <a:t>           	A MESSAGE FROM THE CEO </a:t>
            </a:r>
            <a:endParaRPr lang="en-US" sz="3600" dirty="0">
              <a:latin typeface="Arial Narrow"/>
              <a:cs typeface="Arial Narrow"/>
            </a:endParaRPr>
          </a:p>
        </p:txBody>
      </p:sp>
      <p:sp>
        <p:nvSpPr>
          <p:cNvPr id="3" name="Content Placeholder 2"/>
          <p:cNvSpPr>
            <a:spLocks noGrp="1"/>
          </p:cNvSpPr>
          <p:nvPr>
            <p:ph idx="1"/>
          </p:nvPr>
        </p:nvSpPr>
        <p:spPr>
          <a:xfrm>
            <a:off x="1630016" y="1600200"/>
            <a:ext cx="5883967" cy="4525963"/>
          </a:xfrm>
        </p:spPr>
        <p:txBody>
          <a:bodyPr>
            <a:normAutofit/>
          </a:bodyPr>
          <a:lstStyle/>
          <a:p>
            <a:pPr algn="just">
              <a:buNone/>
            </a:pPr>
            <a:r>
              <a:rPr lang="en-US" sz="1600" dirty="0" smtClean="0">
                <a:latin typeface="Arial Narrow"/>
                <a:cs typeface="Arial Narrow"/>
              </a:rPr>
              <a:t>				</a:t>
            </a:r>
            <a:endParaRPr lang="en-US" sz="1600" dirty="0">
              <a:latin typeface="Arial Narrow"/>
              <a:cs typeface="Arial Narrow"/>
            </a:endParaRPr>
          </a:p>
          <a:p>
            <a:pPr algn="just">
              <a:buNone/>
            </a:pPr>
            <a:r>
              <a:rPr lang="en-US" sz="1600" dirty="0" smtClean="0">
                <a:latin typeface="Arial Narrow"/>
                <a:cs typeface="Arial Narrow"/>
              </a:rPr>
              <a:t>	As Western Australia’s provider of premier sports, recreation and entertainment venues, our facilities are significant sites for individuals, families and elite athletes.</a:t>
            </a:r>
          </a:p>
          <a:p>
            <a:pPr algn="just">
              <a:buNone/>
            </a:pPr>
            <a:endParaRPr lang="en-US" sz="1600" dirty="0">
              <a:latin typeface="Arial Narrow"/>
              <a:cs typeface="Arial Narrow"/>
            </a:endParaRPr>
          </a:p>
          <a:p>
            <a:pPr algn="just">
              <a:buNone/>
            </a:pPr>
            <a:r>
              <a:rPr lang="en-US" sz="1600" dirty="0" smtClean="0">
                <a:latin typeface="Arial Narrow"/>
                <a:cs typeface="Arial Narrow"/>
              </a:rPr>
              <a:t>	In order to ensure a safe environment for all stakeholders and to effectively monitor and benchmark our safety performance all events and works contractors (including sub-contractors of contractors), licensees and visitors must view this presentation and accept the conditions prior to commencing work at any VenuesWest venue. </a:t>
            </a:r>
          </a:p>
          <a:p>
            <a:pPr algn="just">
              <a:buNone/>
            </a:pPr>
            <a:endParaRPr lang="en-US" sz="1600" dirty="0">
              <a:latin typeface="Arial Narrow"/>
              <a:cs typeface="Arial Narrow"/>
            </a:endParaRPr>
          </a:p>
          <a:p>
            <a:pPr algn="just">
              <a:buNone/>
            </a:pPr>
            <a:r>
              <a:rPr lang="en-US" sz="1600" dirty="0" smtClean="0">
                <a:latin typeface="Arial Narrow"/>
                <a:cs typeface="Arial Narrow"/>
              </a:rPr>
              <a:t>	Upon completion of the presentation you must accept the terms and conditions, insert all relevant information, print off and complete all required documentation and email the completed documents to the Authorised VenuesWest Delegate responsible for the area in which you will be working. </a:t>
            </a:r>
            <a:endParaRPr lang="en-US" sz="1600" dirty="0">
              <a:latin typeface="Arial Narrow"/>
              <a:cs typeface="Arial Narrow"/>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smtClean="0">
                <a:latin typeface="Arial Narrow" panose="020B0606020202030204" pitchFamily="34" charset="0"/>
              </a:rPr>
              <a:t>	CONTRACTOR </a:t>
            </a:r>
            <a:r>
              <a:rPr lang="en-US" sz="2800" dirty="0">
                <a:latin typeface="Arial Narrow" panose="020B0606020202030204" pitchFamily="34" charset="0"/>
              </a:rPr>
              <a:t>AND LICENSEE SAFETY AND HEALTH </a:t>
            </a:r>
            <a:endParaRPr lang="en-US" sz="2800" dirty="0">
              <a:latin typeface="Arial Narrow"/>
              <a:cs typeface="Arial Narrow"/>
            </a:endParaRPr>
          </a:p>
        </p:txBody>
      </p:sp>
      <p:sp>
        <p:nvSpPr>
          <p:cNvPr id="3" name="Content Placeholder 2"/>
          <p:cNvSpPr>
            <a:spLocks noGrp="1"/>
          </p:cNvSpPr>
          <p:nvPr>
            <p:ph idx="1"/>
          </p:nvPr>
        </p:nvSpPr>
        <p:spPr>
          <a:xfrm>
            <a:off x="1630016" y="1600200"/>
            <a:ext cx="5883967" cy="4525963"/>
          </a:xfrm>
        </p:spPr>
        <p:txBody>
          <a:bodyPr>
            <a:normAutofit/>
          </a:bodyPr>
          <a:lstStyle/>
          <a:p>
            <a:pPr algn="just">
              <a:buNone/>
            </a:pPr>
            <a:r>
              <a:rPr lang="en-US" sz="1600" dirty="0" smtClean="0">
                <a:latin typeface="Arial Narrow"/>
                <a:cs typeface="Arial Narrow"/>
              </a:rPr>
              <a:t>				</a:t>
            </a:r>
            <a:endParaRPr lang="en-US" sz="1600" dirty="0">
              <a:latin typeface="Arial Narrow"/>
              <a:cs typeface="Arial Narrow"/>
            </a:endParaRPr>
          </a:p>
          <a:p>
            <a:pPr algn="just">
              <a:buNone/>
            </a:pPr>
            <a:r>
              <a:rPr lang="en-US" sz="1600" dirty="0" smtClean="0">
                <a:latin typeface="Arial Narrow"/>
                <a:cs typeface="Arial Narrow"/>
              </a:rPr>
              <a:t>	In accordance with the Occupational Safety and Health Act 1984 WA and Occupational Safety and Health Regulations 1996 WA, VenuesWest is committed to providing a safe and healthy environment for all stakeholders attending its venues. </a:t>
            </a:r>
          </a:p>
          <a:p>
            <a:pPr algn="just">
              <a:buNone/>
            </a:pPr>
            <a:endParaRPr lang="en-US" sz="1600" dirty="0">
              <a:latin typeface="Arial Narrow"/>
              <a:cs typeface="Arial Narrow"/>
            </a:endParaRPr>
          </a:p>
          <a:p>
            <a:pPr algn="just">
              <a:buNone/>
            </a:pPr>
            <a:r>
              <a:rPr lang="en-US" sz="1600" dirty="0" smtClean="0">
                <a:latin typeface="Arial Narrow"/>
                <a:cs typeface="Arial Narrow"/>
              </a:rPr>
              <a:t>	All Contractors and Licensees must therefore print off, sign and submit the attached Contractor Safety Rules document as acceptance that you and your employees will meet the requirements of all required Legislation, Standards or Codes. This is to ensure that any work or events are undertaken safely and the safety of others is not compromised. </a:t>
            </a:r>
          </a:p>
          <a:p>
            <a:pPr algn="just">
              <a:buNone/>
            </a:pPr>
            <a:endParaRPr lang="en-US" sz="1600" dirty="0">
              <a:latin typeface="Arial Narrow"/>
              <a:cs typeface="Arial Narrow"/>
            </a:endParaRPr>
          </a:p>
          <a:p>
            <a:pPr algn="just">
              <a:buNone/>
            </a:pPr>
            <a:r>
              <a:rPr lang="en-US" sz="1600" dirty="0" smtClean="0">
                <a:latin typeface="Arial Narrow"/>
                <a:cs typeface="Arial Narrow"/>
              </a:rPr>
              <a:t>	All Contractors and Licensees must have current Public Liability, Workers Compensation or any other required insurance prior to commencing work at any VenuesWest venue. </a:t>
            </a:r>
            <a:endParaRPr lang="en-US" sz="1600" dirty="0">
              <a:latin typeface="Arial Narrow"/>
              <a:cs typeface="Arial Narrow"/>
            </a:endParaRPr>
          </a:p>
        </p:txBody>
      </p:sp>
    </p:spTree>
    <p:extLst>
      <p:ext uri="{BB962C8B-B14F-4D97-AF65-F5344CB8AC3E}">
        <p14:creationId xmlns:p14="http://schemas.microsoft.com/office/powerpoint/2010/main" val="1375709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a:latin typeface="Arial Narrow" panose="020B0606020202030204" pitchFamily="34" charset="0"/>
              </a:rPr>
              <a:t>	</a:t>
            </a:r>
            <a:r>
              <a:rPr lang="en-US" sz="2800" dirty="0" smtClean="0">
                <a:latin typeface="Arial Narrow" panose="020B0606020202030204" pitchFamily="34" charset="0"/>
              </a:rPr>
              <a:t>CONTRACTOR AND LICENSEE SAFETY AND HEALTH </a:t>
            </a:r>
            <a:endParaRPr lang="en-US" sz="2800" dirty="0">
              <a:latin typeface="Arial Narrow"/>
              <a:cs typeface="Arial Narrow"/>
            </a:endParaRPr>
          </a:p>
        </p:txBody>
      </p:sp>
      <p:sp>
        <p:nvSpPr>
          <p:cNvPr id="3" name="Content Placeholder 2"/>
          <p:cNvSpPr>
            <a:spLocks noGrp="1"/>
          </p:cNvSpPr>
          <p:nvPr>
            <p:ph idx="1"/>
          </p:nvPr>
        </p:nvSpPr>
        <p:spPr>
          <a:xfrm>
            <a:off x="1630016" y="1600200"/>
            <a:ext cx="5883967" cy="4661452"/>
          </a:xfrm>
        </p:spPr>
        <p:txBody>
          <a:bodyPr>
            <a:normAutofit fontScale="92500" lnSpcReduction="10000"/>
          </a:bodyPr>
          <a:lstStyle/>
          <a:p>
            <a:pPr algn="just">
              <a:buNone/>
            </a:pPr>
            <a:r>
              <a:rPr lang="en-US" sz="1700" dirty="0" smtClean="0">
                <a:latin typeface="Arial Narrow"/>
                <a:cs typeface="Arial Narrow"/>
              </a:rPr>
              <a:t>	As part of VenuesWests commitment to ensuring a safe workplace all Contractors and Licensees will be assessed using an internal risk matrix. The results of the assessment will determine the OSH documentation required to be submitted to VenuesWest.</a:t>
            </a:r>
          </a:p>
          <a:p>
            <a:pPr algn="just">
              <a:buNone/>
            </a:pPr>
            <a:endParaRPr lang="en-US" sz="1600" dirty="0">
              <a:latin typeface="Arial Narrow"/>
              <a:cs typeface="Arial Narrow"/>
            </a:endParaRPr>
          </a:p>
          <a:p>
            <a:pPr algn="just">
              <a:buNone/>
            </a:pPr>
            <a:r>
              <a:rPr lang="en-US" sz="1600" dirty="0" smtClean="0">
                <a:latin typeface="Arial Narrow"/>
                <a:cs typeface="Arial Narrow"/>
              </a:rPr>
              <a:t>	The assessment levels are as follows:</a:t>
            </a:r>
          </a:p>
          <a:p>
            <a:pPr lvl="1" algn="just"/>
            <a:r>
              <a:rPr lang="en-US" sz="1500" dirty="0" smtClean="0">
                <a:latin typeface="Arial Narrow"/>
                <a:cs typeface="Arial Narrow"/>
              </a:rPr>
              <a:t>2 levels of assessment for Works Contractors </a:t>
            </a:r>
          </a:p>
          <a:p>
            <a:pPr lvl="2" algn="just"/>
            <a:r>
              <a:rPr lang="en-US" sz="1500" dirty="0" smtClean="0">
                <a:latin typeface="Arial Narrow"/>
                <a:cs typeface="Arial Narrow"/>
              </a:rPr>
              <a:t>Major and Minor </a:t>
            </a:r>
          </a:p>
          <a:p>
            <a:pPr lvl="1" algn="just"/>
            <a:r>
              <a:rPr lang="en-US" sz="1500" dirty="0" smtClean="0">
                <a:latin typeface="Arial Narrow"/>
                <a:cs typeface="Arial Narrow"/>
              </a:rPr>
              <a:t>2 levels of assessment for Events Contractors </a:t>
            </a:r>
          </a:p>
          <a:p>
            <a:pPr lvl="2" algn="just"/>
            <a:r>
              <a:rPr lang="en-US" sz="1500" dirty="0" smtClean="0">
                <a:latin typeface="Arial Narrow"/>
                <a:cs typeface="Arial Narrow"/>
              </a:rPr>
              <a:t>Major and Minor</a:t>
            </a:r>
          </a:p>
          <a:p>
            <a:pPr lvl="1" algn="just"/>
            <a:r>
              <a:rPr lang="en-US" sz="1500" dirty="0" smtClean="0">
                <a:latin typeface="Arial Narrow"/>
                <a:cs typeface="Arial Narrow"/>
              </a:rPr>
              <a:t>4 levels of assessment for Licensees </a:t>
            </a:r>
          </a:p>
          <a:p>
            <a:pPr lvl="2" algn="just"/>
            <a:r>
              <a:rPr lang="en-US" sz="1500" dirty="0" smtClean="0">
                <a:latin typeface="Arial Narrow"/>
                <a:cs typeface="Arial Narrow"/>
              </a:rPr>
              <a:t>Tier 1+</a:t>
            </a:r>
          </a:p>
          <a:p>
            <a:pPr lvl="2" algn="just"/>
            <a:r>
              <a:rPr lang="en-US" sz="1500" dirty="0" smtClean="0">
                <a:latin typeface="Arial Narrow"/>
                <a:cs typeface="Arial Narrow"/>
              </a:rPr>
              <a:t>Tier 1</a:t>
            </a:r>
          </a:p>
          <a:p>
            <a:pPr lvl="2" algn="just"/>
            <a:r>
              <a:rPr lang="en-US" sz="1500" dirty="0" smtClean="0">
                <a:latin typeface="Arial Narrow"/>
                <a:cs typeface="Arial Narrow"/>
              </a:rPr>
              <a:t>Tier 2</a:t>
            </a:r>
          </a:p>
          <a:p>
            <a:pPr lvl="2" algn="just"/>
            <a:r>
              <a:rPr lang="en-US" sz="1500" dirty="0" smtClean="0">
                <a:latin typeface="Arial Narrow"/>
                <a:cs typeface="Arial Narrow"/>
              </a:rPr>
              <a:t>Tier 3</a:t>
            </a:r>
          </a:p>
          <a:p>
            <a:pPr marL="457200" lvl="1" indent="0" algn="just">
              <a:buNone/>
            </a:pPr>
            <a:endParaRPr lang="en-US" sz="1200" dirty="0" smtClean="0">
              <a:latin typeface="Arial Narrow"/>
              <a:cs typeface="Arial Narrow"/>
            </a:endParaRPr>
          </a:p>
          <a:p>
            <a:pPr marL="457200" lvl="1" indent="0" algn="just">
              <a:buNone/>
            </a:pPr>
            <a:r>
              <a:rPr lang="en-US" sz="1700" dirty="0" smtClean="0">
                <a:latin typeface="Arial Narrow"/>
                <a:cs typeface="Arial Narrow"/>
              </a:rPr>
              <a:t>The Authorised VenuesWest Delegate you are dealing with will advise you of your assessment rating.  </a:t>
            </a:r>
            <a:r>
              <a:rPr lang="en-US" sz="1200" dirty="0" smtClean="0">
                <a:latin typeface="Arial Narrow"/>
                <a:cs typeface="Arial Narrow"/>
              </a:rPr>
              <a:t>			</a:t>
            </a:r>
            <a:endParaRPr lang="en-US" sz="1200" dirty="0">
              <a:latin typeface="Arial Narrow"/>
              <a:cs typeface="Arial Narrow"/>
            </a:endParaRPr>
          </a:p>
          <a:p>
            <a:pPr algn="just">
              <a:buNone/>
            </a:pPr>
            <a:r>
              <a:rPr lang="en-US" sz="1600" dirty="0" smtClean="0">
                <a:latin typeface="Arial Narrow"/>
                <a:cs typeface="Arial Narrow"/>
              </a:rPr>
              <a:t>	</a:t>
            </a:r>
            <a:endParaRPr lang="en-US" sz="1600" dirty="0">
              <a:latin typeface="Arial Narrow"/>
              <a:cs typeface="Arial Narrow"/>
            </a:endParaRPr>
          </a:p>
        </p:txBody>
      </p:sp>
    </p:spTree>
    <p:extLst>
      <p:ext uri="{BB962C8B-B14F-4D97-AF65-F5344CB8AC3E}">
        <p14:creationId xmlns:p14="http://schemas.microsoft.com/office/powerpoint/2010/main" val="32174215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smtClean="0">
                <a:latin typeface="Arial Narrow" panose="020B0606020202030204" pitchFamily="34" charset="0"/>
              </a:rPr>
              <a:t>	CONTRACTOR </a:t>
            </a:r>
            <a:r>
              <a:rPr lang="en-US" sz="2800" dirty="0">
                <a:latin typeface="Arial Narrow" panose="020B0606020202030204" pitchFamily="34" charset="0"/>
              </a:rPr>
              <a:t>AND LICENSEE SAFETY AND HEALTH </a:t>
            </a:r>
            <a:endParaRPr lang="en-US" sz="2800" dirty="0">
              <a:latin typeface="Arial Narrow"/>
              <a:cs typeface="Arial Narrow"/>
            </a:endParaRPr>
          </a:p>
        </p:txBody>
      </p:sp>
      <p:sp>
        <p:nvSpPr>
          <p:cNvPr id="3" name="Content Placeholder 2"/>
          <p:cNvSpPr>
            <a:spLocks noGrp="1"/>
          </p:cNvSpPr>
          <p:nvPr>
            <p:ph idx="1"/>
          </p:nvPr>
        </p:nvSpPr>
        <p:spPr>
          <a:xfrm>
            <a:off x="1630016" y="1600200"/>
            <a:ext cx="5883967" cy="4525963"/>
          </a:xfrm>
        </p:spPr>
        <p:txBody>
          <a:bodyPr>
            <a:normAutofit lnSpcReduction="10000"/>
          </a:bodyPr>
          <a:lstStyle/>
          <a:p>
            <a:pPr algn="just">
              <a:buNone/>
            </a:pPr>
            <a:r>
              <a:rPr lang="en-US" sz="1600" dirty="0" smtClean="0">
                <a:latin typeface="Arial Narrow"/>
                <a:cs typeface="Arial Narrow"/>
              </a:rPr>
              <a:t>				</a:t>
            </a:r>
            <a:endParaRPr lang="en-US" sz="1600" dirty="0">
              <a:latin typeface="Arial Narrow"/>
              <a:cs typeface="Arial Narrow"/>
            </a:endParaRPr>
          </a:p>
          <a:p>
            <a:pPr algn="just">
              <a:buNone/>
            </a:pPr>
            <a:r>
              <a:rPr lang="en-US" sz="1600" dirty="0">
                <a:latin typeface="Arial Narrow"/>
                <a:cs typeface="Arial Narrow"/>
              </a:rPr>
              <a:t>	Y</a:t>
            </a:r>
            <a:r>
              <a:rPr lang="en-US" sz="1600" dirty="0" smtClean="0">
                <a:latin typeface="Arial Narrow"/>
                <a:cs typeface="Arial Narrow"/>
              </a:rPr>
              <a:t>ou will be required to submit OSH documents to the Authorised VenuesWest Delegate prior to commencing work or an event at a VenuesWest venue. The Authorised VenuesWest Delegate will review the information and either approve your submission or request additional information. </a:t>
            </a:r>
          </a:p>
          <a:p>
            <a:pPr algn="just">
              <a:buNone/>
            </a:pPr>
            <a:endParaRPr lang="en-US" sz="1600" dirty="0">
              <a:latin typeface="Arial Narrow"/>
              <a:cs typeface="Arial Narrow"/>
            </a:endParaRPr>
          </a:p>
          <a:p>
            <a:pPr algn="just">
              <a:buNone/>
            </a:pPr>
            <a:r>
              <a:rPr lang="en-US" sz="1600" dirty="0" smtClean="0">
                <a:latin typeface="Arial Narrow"/>
                <a:cs typeface="Arial Narrow"/>
              </a:rPr>
              <a:t>	The documents required from VenuesWest will be outlined in the Assessment form applicable to you and depending on your assessment level may include:</a:t>
            </a:r>
          </a:p>
          <a:p>
            <a:pPr lvl="1" algn="just"/>
            <a:r>
              <a:rPr lang="en-US" sz="1400" dirty="0" smtClean="0">
                <a:latin typeface="Arial Narrow"/>
                <a:cs typeface="Arial Narrow"/>
              </a:rPr>
              <a:t>Risk Plans</a:t>
            </a:r>
          </a:p>
          <a:p>
            <a:pPr lvl="1" algn="just"/>
            <a:r>
              <a:rPr lang="en-US" sz="1400" dirty="0" smtClean="0">
                <a:latin typeface="Arial Narrow"/>
                <a:cs typeface="Arial Narrow"/>
              </a:rPr>
              <a:t>Safe Work Method Statements</a:t>
            </a:r>
          </a:p>
          <a:p>
            <a:pPr lvl="1" algn="just"/>
            <a:r>
              <a:rPr lang="en-US" sz="1400" dirty="0" smtClean="0">
                <a:latin typeface="Arial Narrow"/>
                <a:cs typeface="Arial Narrow"/>
              </a:rPr>
              <a:t>Your Safety Management System document </a:t>
            </a:r>
          </a:p>
          <a:p>
            <a:pPr lvl="1" algn="just"/>
            <a:r>
              <a:rPr lang="en-US" sz="1400" dirty="0" smtClean="0">
                <a:latin typeface="Arial Narrow"/>
                <a:cs typeface="Arial Narrow"/>
              </a:rPr>
              <a:t>Certificates of Workers Compensation and Public Liability Insurance</a:t>
            </a:r>
          </a:p>
          <a:p>
            <a:pPr lvl="1" algn="just"/>
            <a:r>
              <a:rPr lang="en-US" sz="1400" dirty="0" smtClean="0">
                <a:latin typeface="Arial Narrow"/>
                <a:cs typeface="Arial Narrow"/>
              </a:rPr>
              <a:t>Any additional insurance certificates  </a:t>
            </a:r>
          </a:p>
          <a:p>
            <a:pPr algn="just">
              <a:buNone/>
            </a:pPr>
            <a:r>
              <a:rPr lang="en-US" sz="1600" dirty="0">
                <a:latin typeface="Arial Narrow"/>
                <a:cs typeface="Arial Narrow"/>
              </a:rPr>
              <a:t>		</a:t>
            </a:r>
            <a:endParaRPr lang="en-US" sz="1600" dirty="0" smtClean="0">
              <a:latin typeface="Arial Narrow"/>
              <a:cs typeface="Arial Narrow"/>
            </a:endParaRPr>
          </a:p>
          <a:p>
            <a:pPr algn="just">
              <a:buNone/>
            </a:pPr>
            <a:r>
              <a:rPr lang="en-US" sz="1600" dirty="0" smtClean="0">
                <a:latin typeface="Arial Narrow"/>
                <a:cs typeface="Arial Narrow"/>
              </a:rPr>
              <a:t>	</a:t>
            </a:r>
            <a:endParaRPr lang="en-US" sz="1600" dirty="0">
              <a:latin typeface="Arial Narrow"/>
              <a:cs typeface="Arial Narrow"/>
            </a:endParaRPr>
          </a:p>
        </p:txBody>
      </p:sp>
    </p:spTree>
    <p:extLst>
      <p:ext uri="{BB962C8B-B14F-4D97-AF65-F5344CB8AC3E}">
        <p14:creationId xmlns:p14="http://schemas.microsoft.com/office/powerpoint/2010/main" val="1116399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dirty="0" smtClean="0">
                <a:latin typeface="Arial Narrow" panose="020B0606020202030204" pitchFamily="34" charset="0"/>
              </a:rPr>
              <a:t>    </a:t>
            </a:r>
            <a:r>
              <a:rPr lang="en-US" sz="2800" dirty="0" smtClean="0">
                <a:latin typeface="Arial Narrow" panose="020B0606020202030204" pitchFamily="34" charset="0"/>
              </a:rPr>
              <a:t>CONTRACTOR AND LICENSEE SAFETY AND HEALTH </a:t>
            </a:r>
            <a:endParaRPr lang="en-US" sz="2800" dirty="0">
              <a:latin typeface="Arial Narrow"/>
              <a:cs typeface="Arial Narrow"/>
            </a:endParaRPr>
          </a:p>
        </p:txBody>
      </p:sp>
      <p:sp>
        <p:nvSpPr>
          <p:cNvPr id="3" name="Content Placeholder 2"/>
          <p:cNvSpPr>
            <a:spLocks noGrp="1"/>
          </p:cNvSpPr>
          <p:nvPr>
            <p:ph idx="1"/>
          </p:nvPr>
        </p:nvSpPr>
        <p:spPr>
          <a:xfrm>
            <a:off x="1630016" y="1600200"/>
            <a:ext cx="5883967" cy="4525963"/>
          </a:xfrm>
        </p:spPr>
        <p:txBody>
          <a:bodyPr>
            <a:normAutofit lnSpcReduction="10000"/>
          </a:bodyPr>
          <a:lstStyle/>
          <a:p>
            <a:pPr algn="just">
              <a:buNone/>
            </a:pPr>
            <a:r>
              <a:rPr lang="en-US" sz="1600" dirty="0" smtClean="0">
                <a:latin typeface="Arial Narrow"/>
                <a:cs typeface="Arial Narrow"/>
              </a:rPr>
              <a:t>			</a:t>
            </a:r>
            <a:r>
              <a:rPr lang="en-US" sz="1600" b="1" dirty="0" smtClean="0">
                <a:solidFill>
                  <a:srgbClr val="00B0F0"/>
                </a:solidFill>
                <a:latin typeface="Arial Narrow"/>
                <a:cs typeface="Arial Narrow"/>
              </a:rPr>
              <a:t>FIRST AID, HAZARD AND INCIDENT REPORTING </a:t>
            </a:r>
          </a:p>
          <a:p>
            <a:pPr algn="just">
              <a:buNone/>
            </a:pPr>
            <a:endParaRPr lang="en-US" sz="1600" b="1" dirty="0">
              <a:solidFill>
                <a:srgbClr val="00B0F0"/>
              </a:solidFill>
              <a:latin typeface="Arial Narrow"/>
              <a:cs typeface="Arial Narrow"/>
            </a:endParaRPr>
          </a:p>
          <a:p>
            <a:pPr algn="just">
              <a:buNone/>
            </a:pPr>
            <a:r>
              <a:rPr lang="en-US" sz="1600" b="1" dirty="0" smtClean="0">
                <a:solidFill>
                  <a:srgbClr val="00B0F0"/>
                </a:solidFill>
                <a:latin typeface="Arial Narrow"/>
                <a:cs typeface="Arial Narrow"/>
              </a:rPr>
              <a:t>	</a:t>
            </a:r>
            <a:r>
              <a:rPr lang="en-US" sz="1600" dirty="0" smtClean="0">
                <a:latin typeface="Arial Narrow"/>
                <a:cs typeface="Arial Narrow"/>
              </a:rPr>
              <a:t>As VenuesWest is committed to reducing the impact of incidents in the workplace all incidents including first aid and near-misses must be reported to the Authorised VenuesWest Delegate.  </a:t>
            </a:r>
          </a:p>
          <a:p>
            <a:pPr algn="just">
              <a:buNone/>
            </a:pPr>
            <a:endParaRPr lang="en-US" sz="1600" dirty="0">
              <a:latin typeface="Arial Narrow"/>
              <a:cs typeface="Arial Narrow"/>
            </a:endParaRPr>
          </a:p>
          <a:p>
            <a:pPr algn="just">
              <a:buNone/>
            </a:pPr>
            <a:r>
              <a:rPr lang="en-US" sz="1600" dirty="0" smtClean="0">
                <a:latin typeface="Arial Narrow"/>
                <a:cs typeface="Arial Narrow"/>
              </a:rPr>
              <a:t>	Any hazards identified by the Contractor or Licensee must be reported to </a:t>
            </a:r>
            <a:r>
              <a:rPr lang="en-US" sz="1600" dirty="0">
                <a:latin typeface="Arial Narrow"/>
                <a:cs typeface="Arial Narrow"/>
              </a:rPr>
              <a:t>the Authorised VenuesWest Delegate. </a:t>
            </a:r>
            <a:r>
              <a:rPr lang="en-US" sz="1600" dirty="0" smtClean="0">
                <a:latin typeface="Arial Narrow"/>
                <a:cs typeface="Arial Narrow"/>
              </a:rPr>
              <a:t>The corrective actions required to reduce the impact of the hazard will be determined between consultation between VenuesWest and the Contractor or Licensee. </a:t>
            </a:r>
          </a:p>
          <a:p>
            <a:pPr algn="just">
              <a:buNone/>
            </a:pPr>
            <a:endParaRPr lang="en-US" sz="1600" dirty="0">
              <a:latin typeface="Arial Narrow"/>
              <a:cs typeface="Arial Narrow"/>
            </a:endParaRPr>
          </a:p>
          <a:p>
            <a:pPr algn="just">
              <a:buNone/>
            </a:pPr>
            <a:r>
              <a:rPr lang="en-US" sz="1600" dirty="0" smtClean="0">
                <a:latin typeface="Arial Narrow"/>
                <a:cs typeface="Arial Narrow"/>
              </a:rPr>
              <a:t>	Fist Aid, Incident and Hazard reports can be requested from the Authorised VenuesWest Delegate. All completed forms must be returned to the Authorised VenuesWest Delegate within 24 hours of the incident occurring. </a:t>
            </a:r>
          </a:p>
          <a:p>
            <a:pPr algn="just">
              <a:buNone/>
            </a:pPr>
            <a:endParaRPr lang="en-US" sz="1600" dirty="0">
              <a:latin typeface="Arial Narrow"/>
              <a:cs typeface="Arial Narrow"/>
            </a:endParaRPr>
          </a:p>
          <a:p>
            <a:pPr algn="just">
              <a:buNone/>
            </a:pPr>
            <a:r>
              <a:rPr lang="en-US" sz="1600" dirty="0">
                <a:latin typeface="Arial Narrow"/>
                <a:cs typeface="Arial Narrow"/>
              </a:rPr>
              <a:t>	</a:t>
            </a:r>
            <a:r>
              <a:rPr lang="en-US" sz="1600" b="1" dirty="0" smtClean="0">
                <a:solidFill>
                  <a:srgbClr val="00B0F0"/>
                </a:solidFill>
                <a:latin typeface="Arial Narrow"/>
                <a:cs typeface="Arial Narrow"/>
              </a:rPr>
              <a:t>No smoking is permitted within any VenuesWest venue or within 10 meters of an exit point </a:t>
            </a:r>
            <a:endParaRPr lang="en-US" sz="1600" b="1" dirty="0">
              <a:solidFill>
                <a:srgbClr val="00B0F0"/>
              </a:solidFill>
              <a:latin typeface="Arial Narrow"/>
              <a:cs typeface="Arial Narrow"/>
            </a:endParaRPr>
          </a:p>
        </p:txBody>
      </p:sp>
    </p:spTree>
    <p:extLst>
      <p:ext uri="{BB962C8B-B14F-4D97-AF65-F5344CB8AC3E}">
        <p14:creationId xmlns:p14="http://schemas.microsoft.com/office/powerpoint/2010/main" val="21980765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dirty="0" smtClean="0">
                <a:latin typeface="Arial Narrow" panose="020B0606020202030204" pitchFamily="34" charset="0"/>
              </a:rPr>
              <a:t>    </a:t>
            </a:r>
            <a:r>
              <a:rPr lang="en-US" sz="2800" dirty="0" smtClean="0">
                <a:latin typeface="Arial Narrow" panose="020B0606020202030204" pitchFamily="34" charset="0"/>
              </a:rPr>
              <a:t>CONTRACTOR AND LICENSEE SAFETY AND HEALTH </a:t>
            </a:r>
            <a:endParaRPr lang="en-US" sz="2800" dirty="0">
              <a:latin typeface="Arial Narrow"/>
              <a:cs typeface="Arial Narrow"/>
            </a:endParaRPr>
          </a:p>
        </p:txBody>
      </p:sp>
      <p:sp>
        <p:nvSpPr>
          <p:cNvPr id="3" name="Content Placeholder 2"/>
          <p:cNvSpPr>
            <a:spLocks noGrp="1"/>
          </p:cNvSpPr>
          <p:nvPr>
            <p:ph idx="1"/>
          </p:nvPr>
        </p:nvSpPr>
        <p:spPr>
          <a:xfrm>
            <a:off x="1630016" y="1600200"/>
            <a:ext cx="5883967" cy="4525963"/>
          </a:xfrm>
        </p:spPr>
        <p:txBody>
          <a:bodyPr>
            <a:normAutofit lnSpcReduction="10000"/>
          </a:bodyPr>
          <a:lstStyle/>
          <a:p>
            <a:pPr algn="just">
              <a:buNone/>
            </a:pPr>
            <a:r>
              <a:rPr lang="en-US" sz="1600" dirty="0" smtClean="0">
                <a:latin typeface="Arial Narrow"/>
                <a:cs typeface="Arial Narrow"/>
              </a:rPr>
              <a:t>					      </a:t>
            </a:r>
            <a:r>
              <a:rPr lang="en-US" sz="1600" b="1" dirty="0" smtClean="0">
                <a:solidFill>
                  <a:srgbClr val="00B0F0"/>
                </a:solidFill>
                <a:latin typeface="Arial Narrow"/>
                <a:cs typeface="Arial Narrow"/>
              </a:rPr>
              <a:t>CODE OF CONDUCT</a:t>
            </a:r>
          </a:p>
          <a:p>
            <a:pPr algn="just">
              <a:buNone/>
            </a:pPr>
            <a:endParaRPr lang="en-US" sz="1600" b="1" dirty="0">
              <a:solidFill>
                <a:srgbClr val="00B0F0"/>
              </a:solidFill>
              <a:latin typeface="Arial Narrow"/>
              <a:cs typeface="Arial Narrow"/>
            </a:endParaRPr>
          </a:p>
          <a:p>
            <a:pPr algn="just">
              <a:buNone/>
            </a:pPr>
            <a:r>
              <a:rPr lang="en-US" sz="1600" dirty="0" smtClean="0">
                <a:latin typeface="Arial Narrow"/>
                <a:cs typeface="Arial Narrow"/>
              </a:rPr>
              <a:t>	The VenuesWest Code of Conduct defines the standards of professional and personal behavior expected by our employees and contractors. All Contractors and Licensees must display a high standard of behavior at all times  whilst on site and must adhere to the Public Sector Standards and Commissioners Instruction No.7 – Code of Ethics. </a:t>
            </a:r>
          </a:p>
          <a:p>
            <a:pPr algn="just">
              <a:buNone/>
            </a:pPr>
            <a:endParaRPr lang="en-US" sz="1600" dirty="0">
              <a:latin typeface="Arial Narrow"/>
              <a:cs typeface="Arial Narrow"/>
            </a:endParaRPr>
          </a:p>
          <a:p>
            <a:pPr algn="just">
              <a:buNone/>
            </a:pPr>
            <a:r>
              <a:rPr lang="en-US" sz="1600" dirty="0" smtClean="0">
                <a:latin typeface="Arial Narrow"/>
                <a:cs typeface="Arial Narrow"/>
              </a:rPr>
              <a:t>	Contractors and Licensees must adhere to the following Code of Conduct principles: </a:t>
            </a:r>
          </a:p>
          <a:p>
            <a:pPr lvl="1" algn="just"/>
            <a:r>
              <a:rPr lang="en-US" sz="1400" dirty="0" smtClean="0">
                <a:latin typeface="Arial Narrow"/>
                <a:cs typeface="Arial Narrow"/>
              </a:rPr>
              <a:t>Integrity: We act with care and diligence and make timely decisions that are honest, fair, impartial and open, considering all relevant information available.</a:t>
            </a:r>
          </a:p>
          <a:p>
            <a:pPr lvl="1" algn="just"/>
            <a:r>
              <a:rPr lang="en-US" sz="1400" dirty="0" smtClean="0">
                <a:latin typeface="Arial Narrow"/>
                <a:cs typeface="Arial Narrow"/>
              </a:rPr>
              <a:t>Relationships with others: We treat people with courtesy and sensitivity, recognizing and respecting their interests, rights, safety and welfare. </a:t>
            </a:r>
          </a:p>
          <a:p>
            <a:pPr lvl="1" algn="just"/>
            <a:r>
              <a:rPr lang="en-US" sz="1400" dirty="0" smtClean="0">
                <a:latin typeface="Arial Narrow"/>
                <a:cs typeface="Arial Narrow"/>
              </a:rPr>
              <a:t>Accountability – We use the resources of the State in a responsible and accountable manner that ensures the efficient, effective and appropriate  use of human, natural, financial and physical resources, property and information. </a:t>
            </a:r>
            <a:endParaRPr lang="en-US" sz="1400" dirty="0">
              <a:latin typeface="Arial Narrow"/>
              <a:cs typeface="Arial Narrow"/>
            </a:endParaRPr>
          </a:p>
        </p:txBody>
      </p:sp>
    </p:spTree>
    <p:extLst>
      <p:ext uri="{BB962C8B-B14F-4D97-AF65-F5344CB8AC3E}">
        <p14:creationId xmlns:p14="http://schemas.microsoft.com/office/powerpoint/2010/main" val="6705661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dirty="0" smtClean="0">
                <a:latin typeface="Arial Narrow" panose="020B0606020202030204" pitchFamily="34" charset="0"/>
              </a:rPr>
              <a:t>    </a:t>
            </a:r>
            <a:r>
              <a:rPr lang="en-US" sz="2800" dirty="0" smtClean="0">
                <a:latin typeface="Arial Narrow" panose="020B0606020202030204" pitchFamily="34" charset="0"/>
              </a:rPr>
              <a:t>CONTRACTOR AND LICENSEE SAFETY AND HEALTH </a:t>
            </a:r>
            <a:endParaRPr lang="en-US" sz="2800" dirty="0">
              <a:latin typeface="Arial Narrow"/>
              <a:cs typeface="Arial Narrow"/>
            </a:endParaRPr>
          </a:p>
        </p:txBody>
      </p:sp>
      <p:sp>
        <p:nvSpPr>
          <p:cNvPr id="3" name="Content Placeholder 2"/>
          <p:cNvSpPr>
            <a:spLocks noGrp="1"/>
          </p:cNvSpPr>
          <p:nvPr>
            <p:ph idx="1"/>
          </p:nvPr>
        </p:nvSpPr>
        <p:spPr>
          <a:xfrm>
            <a:off x="1630016" y="1600200"/>
            <a:ext cx="5883967" cy="4525963"/>
          </a:xfrm>
        </p:spPr>
        <p:txBody>
          <a:bodyPr>
            <a:normAutofit/>
          </a:bodyPr>
          <a:lstStyle/>
          <a:p>
            <a:pPr algn="just">
              <a:buNone/>
            </a:pPr>
            <a:r>
              <a:rPr lang="en-US" sz="1600" dirty="0" smtClean="0">
                <a:latin typeface="Arial Narrow"/>
                <a:cs typeface="Arial Narrow"/>
              </a:rPr>
              <a:t>					</a:t>
            </a:r>
            <a:r>
              <a:rPr lang="en-US" sz="1400" b="1" dirty="0" smtClean="0">
                <a:solidFill>
                  <a:srgbClr val="00B0F0"/>
                </a:solidFill>
                <a:latin typeface="Arial Narrow"/>
                <a:cs typeface="Arial Narrow"/>
              </a:rPr>
              <a:t>EMERGENCY MANAGEMENT</a:t>
            </a:r>
          </a:p>
          <a:p>
            <a:pPr algn="just">
              <a:buNone/>
            </a:pPr>
            <a:endParaRPr lang="en-US" sz="1400" b="1" dirty="0">
              <a:solidFill>
                <a:srgbClr val="00B0F0"/>
              </a:solidFill>
              <a:latin typeface="Arial Narrow"/>
              <a:cs typeface="Arial Narrow"/>
            </a:endParaRPr>
          </a:p>
          <a:p>
            <a:pPr algn="just">
              <a:buNone/>
            </a:pPr>
            <a:r>
              <a:rPr lang="en-US" sz="1400" dirty="0" smtClean="0">
                <a:latin typeface="Arial Narrow"/>
                <a:cs typeface="Arial Narrow"/>
              </a:rPr>
              <a:t>	In accordance with Australian Standard 3745 – Planning for emergencies in facilities, VenuesWest has developed  an Emergency Response Plan for each of its venues. In the event of an emergency situation arising during normal operations or due to actions of the Contractor or Licensee, the alarm must be raised and the instructions of the VenuesWest Chief Warden followed at all times. </a:t>
            </a:r>
          </a:p>
          <a:p>
            <a:pPr algn="just">
              <a:buNone/>
            </a:pPr>
            <a:endParaRPr lang="en-US" sz="1400" b="1" dirty="0">
              <a:solidFill>
                <a:srgbClr val="00B0F0"/>
              </a:solidFill>
              <a:latin typeface="Arial Narrow"/>
              <a:cs typeface="Arial Narrow"/>
            </a:endParaRPr>
          </a:p>
          <a:p>
            <a:pPr algn="just">
              <a:buNone/>
            </a:pPr>
            <a:endParaRPr lang="en-US" sz="1400" b="1" dirty="0" smtClean="0">
              <a:solidFill>
                <a:srgbClr val="00B0F0"/>
              </a:solidFill>
              <a:latin typeface="Arial Narrow"/>
              <a:cs typeface="Arial Narrow"/>
            </a:endParaRPr>
          </a:p>
          <a:p>
            <a:pPr algn="just">
              <a:buNone/>
            </a:pPr>
            <a:endParaRPr lang="en-US" sz="1400" b="1" dirty="0">
              <a:solidFill>
                <a:srgbClr val="00B0F0"/>
              </a:solidFill>
              <a:latin typeface="Arial Narrow"/>
              <a:cs typeface="Arial Narrow"/>
            </a:endParaRPr>
          </a:p>
          <a:p>
            <a:pPr algn="just">
              <a:buNone/>
            </a:pPr>
            <a:endParaRPr lang="en-US" sz="1400" b="1" dirty="0" smtClean="0">
              <a:solidFill>
                <a:srgbClr val="00B0F0"/>
              </a:solidFill>
              <a:latin typeface="Arial Narrow"/>
              <a:cs typeface="Arial Narrow"/>
            </a:endParaRPr>
          </a:p>
          <a:p>
            <a:pPr algn="just">
              <a:buNone/>
            </a:pPr>
            <a:endParaRPr lang="en-US" sz="1400" b="1" dirty="0">
              <a:solidFill>
                <a:srgbClr val="00B0F0"/>
              </a:solidFill>
              <a:latin typeface="Arial Narrow"/>
              <a:cs typeface="Arial Narrow"/>
            </a:endParaRPr>
          </a:p>
          <a:p>
            <a:pPr algn="just">
              <a:buNone/>
            </a:pPr>
            <a:endParaRPr lang="en-US" sz="1400" b="1" dirty="0" smtClean="0">
              <a:solidFill>
                <a:srgbClr val="00B0F0"/>
              </a:solidFill>
              <a:latin typeface="Arial Narrow"/>
              <a:cs typeface="Arial Narrow"/>
            </a:endParaRPr>
          </a:p>
          <a:p>
            <a:pPr algn="just">
              <a:buNone/>
            </a:pPr>
            <a:endParaRPr lang="en-US" sz="1400" b="1" dirty="0">
              <a:solidFill>
                <a:srgbClr val="00B0F0"/>
              </a:solidFill>
              <a:latin typeface="Arial Narrow"/>
              <a:cs typeface="Arial Narrow"/>
            </a:endParaRPr>
          </a:p>
          <a:p>
            <a:pPr algn="just">
              <a:buNone/>
            </a:pPr>
            <a:endParaRPr lang="en-US" sz="1400" b="1" dirty="0" smtClean="0">
              <a:solidFill>
                <a:srgbClr val="00B0F0"/>
              </a:solidFill>
              <a:latin typeface="Arial Narrow"/>
              <a:cs typeface="Arial Narrow"/>
            </a:endParaRPr>
          </a:p>
          <a:p>
            <a:pPr algn="just">
              <a:buNone/>
            </a:pPr>
            <a:endParaRPr lang="en-US" sz="1400" b="1" dirty="0">
              <a:solidFill>
                <a:srgbClr val="00B0F0"/>
              </a:solidFill>
              <a:latin typeface="Arial Narrow"/>
              <a:cs typeface="Arial Narrow"/>
            </a:endParaRPr>
          </a:p>
          <a:p>
            <a:pPr algn="just">
              <a:buNone/>
            </a:pPr>
            <a:r>
              <a:rPr lang="en-US" sz="1400" b="1" dirty="0" smtClean="0">
                <a:solidFill>
                  <a:srgbClr val="00B0F0"/>
                </a:solidFill>
                <a:latin typeface="Arial Narrow"/>
                <a:cs typeface="Arial Narrow"/>
              </a:rPr>
              <a:t> </a:t>
            </a:r>
            <a:endParaRPr lang="en-US" sz="1600" b="1" dirty="0">
              <a:solidFill>
                <a:srgbClr val="00B0F0"/>
              </a:solidFill>
              <a:latin typeface="Arial Narrow"/>
              <a:cs typeface="Arial Narrow"/>
            </a:endParaRPr>
          </a:p>
        </p:txBody>
      </p:sp>
      <p:graphicFrame>
        <p:nvGraphicFramePr>
          <p:cNvPr id="5" name="Table 4"/>
          <p:cNvGraphicFramePr>
            <a:graphicFrameLocks noGrp="1"/>
          </p:cNvGraphicFramePr>
          <p:nvPr>
            <p:extLst>
              <p:ext uri="{D42A27DB-BD31-4B8C-83A1-F6EECF244321}">
                <p14:modId xmlns:p14="http://schemas.microsoft.com/office/powerpoint/2010/main" val="2320858592"/>
              </p:ext>
            </p:extLst>
          </p:nvPr>
        </p:nvGraphicFramePr>
        <p:xfrm>
          <a:off x="1838932" y="3645687"/>
          <a:ext cx="5982970" cy="1744980"/>
        </p:xfrm>
        <a:graphic>
          <a:graphicData uri="http://schemas.openxmlformats.org/drawingml/2006/table">
            <a:tbl>
              <a:tblPr firstRow="1" firstCol="1" bandRow="1"/>
              <a:tblGrid>
                <a:gridCol w="1590675"/>
                <a:gridCol w="4392295"/>
              </a:tblGrid>
              <a:tr h="240030">
                <a:tc>
                  <a:txBody>
                    <a:bodyPr/>
                    <a:lstStyle/>
                    <a:p>
                      <a:pPr algn="just">
                        <a:spcAft>
                          <a:spcPts val="0"/>
                        </a:spcAft>
                      </a:pPr>
                      <a:r>
                        <a:rPr lang="en-AU" sz="1000" b="1" dirty="0">
                          <a:effectLst/>
                          <a:latin typeface="Arial Narrow" panose="020B0606020202030204" pitchFamily="34" charset="0"/>
                          <a:ea typeface="Times New Roman" panose="02020603050405020304" pitchFamily="18" charset="0"/>
                          <a:cs typeface="Arial" panose="020B0604020202020204" pitchFamily="34" charset="0"/>
                        </a:rPr>
                        <a:t>CODE BLUE</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just">
                        <a:spcAft>
                          <a:spcPts val="0"/>
                        </a:spcAft>
                      </a:pPr>
                      <a:r>
                        <a:rPr lang="en-AU" sz="1000" b="1" dirty="0">
                          <a:effectLst/>
                          <a:latin typeface="Arial Narrow" panose="020B0606020202030204" pitchFamily="34" charset="0"/>
                          <a:ea typeface="Times New Roman" panose="02020603050405020304" pitchFamily="18" charset="0"/>
                          <a:cs typeface="Arial" panose="020B0604020202020204" pitchFamily="34" charset="0"/>
                        </a:rPr>
                        <a:t>Medical Emergencies </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240030">
                <a:tc>
                  <a:txBody>
                    <a:bodyPr/>
                    <a:lstStyle/>
                    <a:p>
                      <a:pPr algn="just">
                        <a:spcAft>
                          <a:spcPts val="0"/>
                        </a:spcAft>
                      </a:pPr>
                      <a:r>
                        <a:rPr lang="en-AU" sz="1000" b="1" dirty="0">
                          <a:effectLst/>
                          <a:latin typeface="Arial Narrow" panose="020B0606020202030204" pitchFamily="34" charset="0"/>
                          <a:ea typeface="Times New Roman" panose="02020603050405020304" pitchFamily="18" charset="0"/>
                          <a:cs typeface="Arial" panose="020B0604020202020204" pitchFamily="34" charset="0"/>
                        </a:rPr>
                        <a:t>CODE RED</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just">
                        <a:spcAft>
                          <a:spcPts val="0"/>
                        </a:spcAft>
                      </a:pPr>
                      <a:r>
                        <a:rPr lang="en-AU" sz="1000" b="1" dirty="0">
                          <a:effectLst/>
                          <a:latin typeface="Arial Narrow" panose="020B0606020202030204" pitchFamily="34" charset="0"/>
                          <a:ea typeface="Times New Roman" panose="02020603050405020304" pitchFamily="18" charset="0"/>
                          <a:cs typeface="Arial" panose="020B0604020202020204" pitchFamily="34" charset="0"/>
                        </a:rPr>
                        <a:t>Fire / Smoke Emergencies </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240030">
                <a:tc>
                  <a:txBody>
                    <a:bodyPr/>
                    <a:lstStyle/>
                    <a:p>
                      <a:pPr algn="just">
                        <a:spcAft>
                          <a:spcPts val="0"/>
                        </a:spcAft>
                      </a:pPr>
                      <a:r>
                        <a:rPr lang="en-AU" sz="1000" b="1" dirty="0">
                          <a:effectLst/>
                          <a:latin typeface="Arial Narrow" panose="020B0606020202030204" pitchFamily="34" charset="0"/>
                          <a:ea typeface="Times New Roman" panose="02020603050405020304" pitchFamily="18" charset="0"/>
                          <a:cs typeface="Arial" panose="020B0604020202020204" pitchFamily="34" charset="0"/>
                        </a:rPr>
                        <a:t>CODE YELLOW</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spcAft>
                          <a:spcPts val="0"/>
                        </a:spcAft>
                      </a:pPr>
                      <a:r>
                        <a:rPr lang="en-AU" sz="1000" b="1" dirty="0">
                          <a:effectLst/>
                          <a:latin typeface="Arial Narrow" panose="020B0606020202030204" pitchFamily="34" charset="0"/>
                          <a:ea typeface="Times New Roman" panose="02020603050405020304" pitchFamily="18" charset="0"/>
                          <a:cs typeface="Arial" panose="020B0604020202020204" pitchFamily="34" charset="0"/>
                        </a:rPr>
                        <a:t>Internal Emergencies (failure of essential services, gas leak etc) </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40030">
                <a:tc>
                  <a:txBody>
                    <a:bodyPr/>
                    <a:lstStyle/>
                    <a:p>
                      <a:pPr algn="just">
                        <a:spcAft>
                          <a:spcPts val="0"/>
                        </a:spcAft>
                      </a:pPr>
                      <a:r>
                        <a:rPr lang="en-AU" sz="1000" b="1" dirty="0">
                          <a:solidFill>
                            <a:srgbClr val="FFFFFF"/>
                          </a:solidFill>
                          <a:effectLst/>
                          <a:latin typeface="Arial Narrow" panose="020B0606020202030204" pitchFamily="34" charset="0"/>
                          <a:ea typeface="Times New Roman" panose="02020603050405020304" pitchFamily="18" charset="0"/>
                          <a:cs typeface="Arial" panose="020B0604020202020204" pitchFamily="34" charset="0"/>
                        </a:rPr>
                        <a:t>CODE BROWN</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74706"/>
                    </a:solidFill>
                  </a:tcPr>
                </a:tc>
                <a:tc>
                  <a:txBody>
                    <a:bodyPr/>
                    <a:lstStyle/>
                    <a:p>
                      <a:pPr algn="just">
                        <a:spcAft>
                          <a:spcPts val="0"/>
                        </a:spcAft>
                      </a:pPr>
                      <a:r>
                        <a:rPr lang="en-AU" sz="1000" b="1" dirty="0">
                          <a:solidFill>
                            <a:srgbClr val="FFFFFF"/>
                          </a:solidFill>
                          <a:effectLst/>
                          <a:latin typeface="Arial Narrow" panose="020B0606020202030204" pitchFamily="34" charset="0"/>
                          <a:ea typeface="Times New Roman" panose="02020603050405020304" pitchFamily="18" charset="0"/>
                          <a:cs typeface="Arial" panose="020B0604020202020204" pitchFamily="34" charset="0"/>
                        </a:rPr>
                        <a:t>External Emergencies (fire, storm, adjoining facility chemical spill, etc) </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74706"/>
                    </a:solidFill>
                  </a:tcPr>
                </a:tc>
              </a:tr>
              <a:tr h="240030">
                <a:tc>
                  <a:txBody>
                    <a:bodyPr/>
                    <a:lstStyle/>
                    <a:p>
                      <a:pPr algn="just">
                        <a:spcAft>
                          <a:spcPts val="0"/>
                        </a:spcAft>
                      </a:pPr>
                      <a:r>
                        <a:rPr lang="en-AU" sz="1000" b="1" dirty="0">
                          <a:solidFill>
                            <a:srgbClr val="FFFFFF"/>
                          </a:solidFill>
                          <a:effectLst/>
                          <a:latin typeface="Arial Narrow" panose="020B0606020202030204" pitchFamily="34" charset="0"/>
                          <a:ea typeface="Times New Roman" panose="02020603050405020304" pitchFamily="18" charset="0"/>
                          <a:cs typeface="Arial" panose="020B0604020202020204" pitchFamily="34" charset="0"/>
                        </a:rPr>
                        <a:t>CODE PURPLE</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algn="just">
                        <a:spcAft>
                          <a:spcPts val="0"/>
                        </a:spcAft>
                      </a:pPr>
                      <a:r>
                        <a:rPr lang="en-AU" sz="1000" b="1" dirty="0">
                          <a:solidFill>
                            <a:srgbClr val="FFFFFF"/>
                          </a:solidFill>
                          <a:effectLst/>
                          <a:latin typeface="Arial Narrow" panose="020B0606020202030204" pitchFamily="34" charset="0"/>
                          <a:ea typeface="Times New Roman" panose="02020603050405020304" pitchFamily="18" charset="0"/>
                          <a:cs typeface="Arial" panose="020B0604020202020204" pitchFamily="34" charset="0"/>
                        </a:rPr>
                        <a:t>Bomb Threats / Suspicious Packages</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r>
              <a:tr h="240030">
                <a:tc>
                  <a:txBody>
                    <a:bodyPr/>
                    <a:lstStyle/>
                    <a:p>
                      <a:pPr algn="just">
                        <a:spcAft>
                          <a:spcPts val="0"/>
                        </a:spcAft>
                      </a:pPr>
                      <a:r>
                        <a:rPr lang="en-AU" sz="1000" b="1" dirty="0">
                          <a:solidFill>
                            <a:srgbClr val="FFFFFF"/>
                          </a:solidFill>
                          <a:effectLst/>
                          <a:latin typeface="Arial Narrow" panose="020B0606020202030204" pitchFamily="34" charset="0"/>
                          <a:ea typeface="Times New Roman" panose="02020603050405020304" pitchFamily="18" charset="0"/>
                          <a:cs typeface="Arial" panose="020B0604020202020204" pitchFamily="34" charset="0"/>
                        </a:rPr>
                        <a:t>CODE BLACK</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just">
                        <a:spcAft>
                          <a:spcPts val="0"/>
                        </a:spcAft>
                      </a:pPr>
                      <a:r>
                        <a:rPr lang="en-AU" sz="1000" b="1" dirty="0">
                          <a:solidFill>
                            <a:srgbClr val="FFFFFF"/>
                          </a:solidFill>
                          <a:effectLst/>
                          <a:latin typeface="Arial Narrow" panose="020B0606020202030204" pitchFamily="34" charset="0"/>
                          <a:ea typeface="Times New Roman" panose="02020603050405020304" pitchFamily="18" charset="0"/>
                          <a:cs typeface="Arial" panose="020B0604020202020204" pitchFamily="34" charset="0"/>
                        </a:rPr>
                        <a:t>Personal Threat (workplace violence, armed intrusion, civil disturbance)  &amp; Terror Threat</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240030">
                <a:tc>
                  <a:txBody>
                    <a:bodyPr/>
                    <a:lstStyle/>
                    <a:p>
                      <a:pPr algn="just">
                        <a:spcAft>
                          <a:spcPts val="0"/>
                        </a:spcAft>
                      </a:pPr>
                      <a:r>
                        <a:rPr lang="en-AU" sz="1000" b="1" dirty="0">
                          <a:effectLst/>
                          <a:latin typeface="Arial Narrow" panose="020B0606020202030204" pitchFamily="34" charset="0"/>
                          <a:ea typeface="Times New Roman" panose="02020603050405020304" pitchFamily="18" charset="0"/>
                          <a:cs typeface="Arial" panose="020B0604020202020204" pitchFamily="34" charset="0"/>
                        </a:rPr>
                        <a:t>CODE ORANGE </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a:spcAft>
                          <a:spcPts val="0"/>
                        </a:spcAft>
                      </a:pPr>
                      <a:r>
                        <a:rPr lang="en-AU" sz="1000" b="1" dirty="0">
                          <a:effectLst/>
                          <a:latin typeface="Arial Narrow" panose="020B0606020202030204" pitchFamily="34" charset="0"/>
                          <a:ea typeface="Times New Roman" panose="02020603050405020304" pitchFamily="18" charset="0"/>
                          <a:cs typeface="Arial" panose="020B0604020202020204" pitchFamily="34" charset="0"/>
                        </a:rPr>
                        <a:t>Evacuations Emergencies (any other incident requiring an ECO Response)</a:t>
                      </a:r>
                      <a:endParaRPr lang="en-A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bl>
          </a:graphicData>
        </a:graphic>
      </p:graphicFrame>
    </p:spTree>
    <p:extLst>
      <p:ext uri="{BB962C8B-B14F-4D97-AF65-F5344CB8AC3E}">
        <p14:creationId xmlns:p14="http://schemas.microsoft.com/office/powerpoint/2010/main" val="36484845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dirty="0" smtClean="0">
                <a:latin typeface="Arial Narrow" panose="020B0606020202030204" pitchFamily="34" charset="0"/>
              </a:rPr>
              <a:t>    </a:t>
            </a:r>
            <a:r>
              <a:rPr lang="en-US" sz="2800" dirty="0" smtClean="0">
                <a:latin typeface="Arial Narrow" panose="020B0606020202030204" pitchFamily="34" charset="0"/>
              </a:rPr>
              <a:t>CONTRACTOR AND LICENSEE SAFETY AND HEALTH </a:t>
            </a:r>
            <a:endParaRPr lang="en-US" sz="2800" dirty="0">
              <a:latin typeface="Arial Narrow"/>
              <a:cs typeface="Arial Narrow"/>
            </a:endParaRPr>
          </a:p>
        </p:txBody>
      </p:sp>
      <p:sp>
        <p:nvSpPr>
          <p:cNvPr id="3" name="Content Placeholder 2"/>
          <p:cNvSpPr>
            <a:spLocks noGrp="1"/>
          </p:cNvSpPr>
          <p:nvPr>
            <p:ph idx="1"/>
          </p:nvPr>
        </p:nvSpPr>
        <p:spPr>
          <a:xfrm>
            <a:off x="1630016" y="1600200"/>
            <a:ext cx="6241775" cy="4525963"/>
          </a:xfrm>
        </p:spPr>
        <p:txBody>
          <a:bodyPr>
            <a:normAutofit fontScale="92500" lnSpcReduction="10000"/>
          </a:bodyPr>
          <a:lstStyle/>
          <a:p>
            <a:pPr>
              <a:buNone/>
            </a:pPr>
            <a:r>
              <a:rPr lang="en-US" sz="1600" dirty="0" smtClean="0">
                <a:latin typeface="Arial Narrow"/>
                <a:cs typeface="Arial Narrow"/>
              </a:rPr>
              <a:t>			</a:t>
            </a:r>
            <a:r>
              <a:rPr lang="en-US" sz="1900" b="1" dirty="0" smtClean="0">
                <a:solidFill>
                  <a:srgbClr val="00B0F0"/>
                </a:solidFill>
                <a:latin typeface="Arial Narrow"/>
                <a:cs typeface="Arial Narrow"/>
              </a:rPr>
              <a:t>SECURITY AND TERROR RISK MANAGEMENT</a:t>
            </a:r>
          </a:p>
          <a:p>
            <a:pPr algn="just">
              <a:buNone/>
            </a:pPr>
            <a:endParaRPr lang="en-US" sz="1400" b="1" dirty="0">
              <a:solidFill>
                <a:srgbClr val="00B0F0"/>
              </a:solidFill>
              <a:latin typeface="Arial Narrow"/>
              <a:cs typeface="Arial Narrow"/>
            </a:endParaRPr>
          </a:p>
          <a:p>
            <a:pPr algn="just">
              <a:spcBef>
                <a:spcPts val="1200"/>
              </a:spcBef>
              <a:spcAft>
                <a:spcPts val="300"/>
              </a:spcAft>
            </a:pPr>
            <a:r>
              <a:rPr lang="en-US" sz="1500" dirty="0" smtClean="0">
                <a:latin typeface="Arial Narrow" panose="020B0606020202030204" pitchFamily="34" charset="0"/>
                <a:ea typeface="Times New Roman" panose="02020603050405020304" pitchFamily="18" charset="0"/>
                <a:cs typeface="Arial" panose="020B0604020202020204" pitchFamily="34" charset="0"/>
              </a:rPr>
              <a:t>The </a:t>
            </a:r>
            <a:r>
              <a:rPr lang="en-US" sz="1500" dirty="0">
                <a:latin typeface="Arial Narrow" panose="020B0606020202030204" pitchFamily="34" charset="0"/>
                <a:ea typeface="Times New Roman" panose="02020603050405020304" pitchFamily="18" charset="0"/>
                <a:cs typeface="Arial" panose="020B0604020202020204" pitchFamily="34" charset="0"/>
              </a:rPr>
              <a:t>national terrorism threat level for Australia is currently </a:t>
            </a:r>
            <a:r>
              <a:rPr lang="en-US" sz="1500" dirty="0" smtClean="0">
                <a:latin typeface="Arial Narrow" panose="020B0606020202030204" pitchFamily="34" charset="0"/>
                <a:ea typeface="Times New Roman" panose="02020603050405020304" pitchFamily="18" charset="0"/>
                <a:cs typeface="Arial" panose="020B0604020202020204" pitchFamily="34" charset="0"/>
              </a:rPr>
              <a:t>PROBABLE.  It </a:t>
            </a:r>
            <a:r>
              <a:rPr lang="en-US" sz="1500" dirty="0">
                <a:latin typeface="Arial Narrow" panose="020B0606020202030204" pitchFamily="34" charset="0"/>
                <a:ea typeface="Times New Roman" panose="02020603050405020304" pitchFamily="18" charset="0"/>
                <a:cs typeface="Arial" panose="020B0604020202020204" pitchFamily="34" charset="0"/>
              </a:rPr>
              <a:t>is important to be aware of the current threat level and to report suspicious incidents to the </a:t>
            </a:r>
            <a:r>
              <a:rPr lang="en-US" sz="1500" b="1" dirty="0">
                <a:solidFill>
                  <a:srgbClr val="FF0000"/>
                </a:solidFill>
                <a:latin typeface="Arial Narrow" panose="020B0606020202030204" pitchFamily="34" charset="0"/>
                <a:ea typeface="Times New Roman" panose="02020603050405020304" pitchFamily="18" charset="0"/>
                <a:cs typeface="Arial" panose="020B0604020202020204" pitchFamily="34" charset="0"/>
              </a:rPr>
              <a:t>National Security Hotline 1800 123 </a:t>
            </a:r>
            <a:r>
              <a:rPr lang="en-US" sz="15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400</a:t>
            </a:r>
          </a:p>
          <a:p>
            <a:pPr algn="just">
              <a:spcBef>
                <a:spcPts val="1200"/>
              </a:spcBef>
              <a:spcAft>
                <a:spcPts val="300"/>
              </a:spcAft>
            </a:pPr>
            <a:r>
              <a:rPr lang="en-US" sz="1500" dirty="0" smtClean="0">
                <a:latin typeface="Arial Narrow" panose="020B0606020202030204" pitchFamily="34" charset="0"/>
                <a:ea typeface="Times New Roman" panose="02020603050405020304" pitchFamily="18" charset="0"/>
                <a:cs typeface="Arial" panose="020B0604020202020204" pitchFamily="34" charset="0"/>
              </a:rPr>
              <a:t>Each venues Emergency Procedure lanyards summarise possible security and terror threat scenarios.  It is important to be aware of the code scenarios and what steps to follow in the event of an emergency.</a:t>
            </a:r>
            <a:endParaRPr lang="en-AU" sz="1500" dirty="0">
              <a:latin typeface="Arial Narrow" panose="020B0606020202030204" pitchFamily="34" charset="0"/>
              <a:ea typeface="Times New Roman" panose="02020603050405020304" pitchFamily="18" charset="0"/>
            </a:endParaRPr>
          </a:p>
          <a:p>
            <a:pPr algn="just">
              <a:buNone/>
            </a:pPr>
            <a:endParaRPr lang="en-US" sz="1400" b="1" dirty="0">
              <a:solidFill>
                <a:srgbClr val="00B0F0"/>
              </a:solidFill>
              <a:latin typeface="Arial Narrow"/>
              <a:cs typeface="Arial Narrow"/>
            </a:endParaRPr>
          </a:p>
          <a:p>
            <a:pPr algn="just">
              <a:buNone/>
            </a:pPr>
            <a:endParaRPr lang="en-US" sz="1400" b="1" dirty="0" smtClean="0">
              <a:solidFill>
                <a:srgbClr val="00B0F0"/>
              </a:solidFill>
              <a:latin typeface="Arial Narrow"/>
              <a:cs typeface="Arial Narrow"/>
            </a:endParaRPr>
          </a:p>
          <a:p>
            <a:pPr algn="just">
              <a:buNone/>
            </a:pPr>
            <a:endParaRPr lang="en-US" sz="1400" b="1" dirty="0">
              <a:solidFill>
                <a:srgbClr val="00B0F0"/>
              </a:solidFill>
              <a:latin typeface="Arial Narrow"/>
              <a:cs typeface="Arial Narrow"/>
            </a:endParaRPr>
          </a:p>
          <a:p>
            <a:pPr algn="just">
              <a:buNone/>
            </a:pPr>
            <a:endParaRPr lang="en-US" sz="1400" b="1" dirty="0" smtClean="0">
              <a:solidFill>
                <a:srgbClr val="00B0F0"/>
              </a:solidFill>
              <a:latin typeface="Arial Narrow"/>
              <a:cs typeface="Arial Narrow"/>
            </a:endParaRPr>
          </a:p>
          <a:p>
            <a:pPr algn="just">
              <a:buNone/>
            </a:pPr>
            <a:endParaRPr lang="en-US" sz="1400" b="1" dirty="0">
              <a:solidFill>
                <a:srgbClr val="00B0F0"/>
              </a:solidFill>
              <a:latin typeface="Arial Narrow"/>
              <a:cs typeface="Arial Narrow"/>
            </a:endParaRPr>
          </a:p>
          <a:p>
            <a:pPr algn="just">
              <a:buNone/>
            </a:pPr>
            <a:endParaRPr lang="en-US" sz="1400" b="1" dirty="0" smtClean="0">
              <a:solidFill>
                <a:srgbClr val="00B0F0"/>
              </a:solidFill>
              <a:latin typeface="Arial Narrow"/>
              <a:cs typeface="Arial Narrow"/>
            </a:endParaRPr>
          </a:p>
          <a:p>
            <a:pPr algn="just">
              <a:buNone/>
            </a:pPr>
            <a:endParaRPr lang="en-US" sz="1400" b="1" dirty="0">
              <a:solidFill>
                <a:srgbClr val="00B0F0"/>
              </a:solidFill>
              <a:latin typeface="Arial Narrow"/>
              <a:cs typeface="Arial Narrow"/>
            </a:endParaRPr>
          </a:p>
          <a:p>
            <a:pPr algn="just">
              <a:buNone/>
            </a:pPr>
            <a:endParaRPr lang="en-US" sz="1400" b="1" dirty="0" smtClean="0">
              <a:solidFill>
                <a:srgbClr val="00B0F0"/>
              </a:solidFill>
              <a:latin typeface="Arial Narrow"/>
              <a:cs typeface="Arial Narrow"/>
            </a:endParaRPr>
          </a:p>
          <a:p>
            <a:pPr algn="just">
              <a:buNone/>
            </a:pPr>
            <a:endParaRPr lang="en-US" sz="1400" b="1" dirty="0">
              <a:solidFill>
                <a:srgbClr val="00B0F0"/>
              </a:solidFill>
              <a:latin typeface="Arial Narrow"/>
              <a:cs typeface="Arial Narrow"/>
            </a:endParaRPr>
          </a:p>
          <a:p>
            <a:pPr algn="just">
              <a:buNone/>
            </a:pPr>
            <a:r>
              <a:rPr lang="en-US" sz="1400" b="1" dirty="0" smtClean="0">
                <a:solidFill>
                  <a:srgbClr val="00B0F0"/>
                </a:solidFill>
                <a:latin typeface="Arial Narrow"/>
                <a:cs typeface="Arial Narrow"/>
              </a:rPr>
              <a:t> </a:t>
            </a:r>
            <a:endParaRPr lang="en-US" sz="1600" b="1" dirty="0">
              <a:solidFill>
                <a:srgbClr val="00B0F0"/>
              </a:solidFill>
              <a:latin typeface="Arial Narrow"/>
              <a:cs typeface="Arial Narrow"/>
            </a:endParaRPr>
          </a:p>
        </p:txBody>
      </p:sp>
      <p:pic>
        <p:nvPicPr>
          <p:cNvPr id="7" name="Picture 6"/>
          <p:cNvPicPr/>
          <p:nvPr/>
        </p:nvPicPr>
        <p:blipFill rotWithShape="1">
          <a:blip r:embed="rId3"/>
          <a:srcRect l="30579" t="32492" r="41668" b="5752"/>
          <a:stretch/>
        </p:blipFill>
        <p:spPr bwMode="auto">
          <a:xfrm>
            <a:off x="2842591" y="3747052"/>
            <a:ext cx="4194313" cy="245496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098990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797</TotalTime>
  <Words>119</Words>
  <Application>Microsoft Office PowerPoint</Application>
  <PresentationFormat>On-screen Show (4:3)</PresentationFormat>
  <Paragraphs>113</Paragraphs>
  <Slides>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Arial Narrow</vt:lpstr>
      <vt:lpstr>Calibri</vt:lpstr>
      <vt:lpstr>Times New Roman</vt:lpstr>
      <vt:lpstr>Office Theme</vt:lpstr>
      <vt:lpstr>Contractor and Licensee Safety Induction</vt:lpstr>
      <vt:lpstr>            A MESSAGE FROM THE CEO </vt:lpstr>
      <vt:lpstr> CONTRACTOR AND LICENSEE SAFETY AND HEALTH </vt:lpstr>
      <vt:lpstr> CONTRACTOR AND LICENSEE SAFETY AND HEALTH </vt:lpstr>
      <vt:lpstr> CONTRACTOR AND LICENSEE SAFETY AND HEALTH </vt:lpstr>
      <vt:lpstr>    CONTRACTOR AND LICENSEE SAFETY AND HEALTH </vt:lpstr>
      <vt:lpstr>    CONTRACTOR AND LICENSEE SAFETY AND HEALTH </vt:lpstr>
      <vt:lpstr>    CONTRACTOR AND LICENSEE SAFETY AND HEALTH </vt:lpstr>
      <vt:lpstr>    CONTRACTOR AND LICENSEE SAFETY AND HEALTH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Bryan Samboaga</dc:creator>
  <cp:lastModifiedBy>Manda Trevarthen</cp:lastModifiedBy>
  <cp:revision>84</cp:revision>
  <cp:lastPrinted>2016-06-08T00:44:55Z</cp:lastPrinted>
  <dcterms:created xsi:type="dcterms:W3CDTF">2015-11-24T02:03:37Z</dcterms:created>
  <dcterms:modified xsi:type="dcterms:W3CDTF">2017-08-24T01:37:58Z</dcterms:modified>
</cp:coreProperties>
</file>